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45"/>
  </p:notesMasterIdLst>
  <p:sldIdLst>
    <p:sldId id="332" r:id="rId2"/>
    <p:sldId id="259" r:id="rId3"/>
    <p:sldId id="333" r:id="rId4"/>
    <p:sldId id="334" r:id="rId5"/>
    <p:sldId id="537" r:id="rId6"/>
    <p:sldId id="538" r:id="rId7"/>
    <p:sldId id="547" r:id="rId8"/>
    <p:sldId id="327" r:id="rId9"/>
    <p:sldId id="330" r:id="rId10"/>
    <p:sldId id="548" r:id="rId11"/>
    <p:sldId id="549" r:id="rId12"/>
    <p:sldId id="550" r:id="rId13"/>
    <p:sldId id="552" r:id="rId14"/>
    <p:sldId id="551" r:id="rId15"/>
    <p:sldId id="556" r:id="rId16"/>
    <p:sldId id="554" r:id="rId17"/>
    <p:sldId id="337" r:id="rId18"/>
    <p:sldId id="331" r:id="rId19"/>
    <p:sldId id="555" r:id="rId20"/>
    <p:sldId id="307" r:id="rId21"/>
    <p:sldId id="297" r:id="rId22"/>
    <p:sldId id="288" r:id="rId23"/>
    <p:sldId id="311" r:id="rId24"/>
    <p:sldId id="308" r:id="rId25"/>
    <p:sldId id="304" r:id="rId26"/>
    <p:sldId id="299" r:id="rId27"/>
    <p:sldId id="557" r:id="rId28"/>
    <p:sldId id="558" r:id="rId29"/>
    <p:sldId id="559" r:id="rId30"/>
    <p:sldId id="560" r:id="rId31"/>
    <p:sldId id="293" r:id="rId32"/>
    <p:sldId id="310" r:id="rId33"/>
    <p:sldId id="321" r:id="rId34"/>
    <p:sldId id="320" r:id="rId35"/>
    <p:sldId id="328" r:id="rId36"/>
    <p:sldId id="301" r:id="rId37"/>
    <p:sldId id="326" r:id="rId38"/>
    <p:sldId id="323" r:id="rId39"/>
    <p:sldId id="317" r:id="rId40"/>
    <p:sldId id="318" r:id="rId41"/>
    <p:sldId id="319" r:id="rId42"/>
    <p:sldId id="305" r:id="rId43"/>
    <p:sldId id="276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CC00"/>
    <a:srgbClr val="D60093"/>
    <a:srgbClr val="0072B8"/>
    <a:srgbClr val="33CC33"/>
    <a:srgbClr val="FFFFFF"/>
    <a:srgbClr val="000000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622" autoAdjust="0"/>
  </p:normalViewPr>
  <p:slideViewPr>
    <p:cSldViewPr>
      <p:cViewPr varScale="1">
        <p:scale>
          <a:sx n="63" d="100"/>
          <a:sy n="63" d="100"/>
        </p:scale>
        <p:origin x="14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charts\nhp%20gpspred%20dif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4565296516029"/>
          <c:y val="5.948356940309605E-2"/>
          <c:w val="0.77319575393662854"/>
          <c:h val="0.8664448300084541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'nhp gpspred diff'!$J$2</c:f>
              <c:strCache>
                <c:ptCount val="1"/>
                <c:pt idx="0">
                  <c:v>No. Of points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'nhp gpspred diff'!$I$3:$I$5</c:f>
              <c:strCache>
                <c:ptCount val="3"/>
                <c:pt idx="0">
                  <c:v>0 to 10cm</c:v>
                </c:pt>
                <c:pt idx="1">
                  <c:v>10cm to 15cm</c:v>
                </c:pt>
                <c:pt idx="2">
                  <c:v>Greater than 15cm</c:v>
                </c:pt>
              </c:strCache>
            </c:strRef>
          </c:cat>
          <c:val>
            <c:numRef>
              <c:f>'nhp gpspred diff'!$J$3:$J$5</c:f>
              <c:numCache>
                <c:formatCode>General</c:formatCode>
                <c:ptCount val="3"/>
                <c:pt idx="0">
                  <c:v>127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E-4E46-A6BC-7EAD8F4AD090}"/>
            </c:ext>
          </c:extLst>
        </c:ser>
        <c:ser>
          <c:idx val="1"/>
          <c:order val="1"/>
          <c:tx>
            <c:strRef>
              <c:f>'nhp gpspred diff'!$K$2</c:f>
              <c:strCache>
                <c:ptCount val="1"/>
                <c:pt idx="0">
                  <c:v>Percentage of Points</c:v>
                </c:pt>
              </c:strCache>
            </c:strRef>
          </c:tx>
          <c:spPr>
            <a:solidFill>
              <a:srgbClr val="FFC000">
                <a:alpha val="84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DE-4E46-A6BC-7EAD8F4AD0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DDE-4E46-A6BC-7EAD8F4AD0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DE-4E46-A6BC-7EAD8F4AD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'nhp gpspred diff'!$I$3:$I$5</c:f>
              <c:strCache>
                <c:ptCount val="3"/>
                <c:pt idx="0">
                  <c:v>0 to 10cm</c:v>
                </c:pt>
                <c:pt idx="1">
                  <c:v>10cm to 15cm</c:v>
                </c:pt>
                <c:pt idx="2">
                  <c:v>Greater than 15cm</c:v>
                </c:pt>
              </c:strCache>
            </c:strRef>
          </c:cat>
          <c:val>
            <c:numRef>
              <c:f>'nhp gpspred diff'!$K$3:$K$5</c:f>
              <c:numCache>
                <c:formatCode>0</c:formatCode>
                <c:ptCount val="3"/>
                <c:pt idx="0">
                  <c:v>84.105960264900673</c:v>
                </c:pt>
                <c:pt idx="1">
                  <c:v>9.9337748344370862</c:v>
                </c:pt>
                <c:pt idx="2">
                  <c:v>5.9602649006622519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DE-4E46-A6BC-7EAD8F4A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7"/>
        <c:overlap val="1"/>
        <c:axId val="78131584"/>
        <c:axId val="66143360"/>
      </c:barChart>
      <c:catAx>
        <c:axId val="7813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1300"/>
            </a:pPr>
            <a:endParaRPr lang="en-US"/>
          </a:p>
        </c:txPr>
        <c:crossAx val="66143360"/>
        <c:crosses val="autoZero"/>
        <c:auto val="1"/>
        <c:lblAlgn val="ctr"/>
        <c:lblOffset val="100"/>
        <c:noMultiLvlLbl val="0"/>
      </c:catAx>
      <c:valAx>
        <c:axId val="6614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781315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en-IN"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IN" sz="1600"/>
            </a:pPr>
            <a:endParaRPr lang="en-US"/>
          </a:p>
        </c:txPr>
      </c:legendEntry>
      <c:layout>
        <c:manualLayout>
          <c:xMode val="edge"/>
          <c:yMode val="edge"/>
          <c:x val="0.63303532316906985"/>
          <c:y val="0.28913296092310431"/>
          <c:w val="0.28195705950459626"/>
          <c:h val="0.32023026403680832"/>
        </c:manualLayout>
      </c:layout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0.14645</cdr:x>
      <cdr:y>0</cdr:y>
    </cdr:from>
    <cdr:to>
      <cdr:x>0.89796</cdr:x>
      <cdr:y>0.11364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0429" y="0"/>
          <a:ext cx="4877144" cy="425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800" u="sng" dirty="0">
              <a:solidFill>
                <a:srgbClr val="0070C0"/>
              </a:solidFill>
              <a:latin typeface="Arial Rounded MT Bold" pitchFamily="34" charset="0"/>
            </a:rPr>
            <a:t>Percentage</a:t>
          </a:r>
          <a:r>
            <a:rPr lang="en-IN" sz="1800" u="sng" baseline="0" dirty="0">
              <a:solidFill>
                <a:srgbClr val="0070C0"/>
              </a:solidFill>
              <a:latin typeface="Arial Rounded MT Bold" pitchFamily="34" charset="0"/>
            </a:rPr>
            <a:t> of Points </a:t>
          </a:r>
          <a:r>
            <a:rPr lang="en-IN" sz="1800" u="sng" baseline="0" dirty="0" err="1">
              <a:solidFill>
                <a:srgbClr val="0070C0"/>
              </a:solidFill>
              <a:latin typeface="Arial Rounded MT Bold" pitchFamily="34" charset="0"/>
            </a:rPr>
            <a:t>vs</a:t>
          </a:r>
          <a:r>
            <a:rPr lang="en-IN" sz="1800" u="sng" baseline="0" dirty="0">
              <a:solidFill>
                <a:srgbClr val="0070C0"/>
              </a:solidFill>
              <a:latin typeface="Arial Rounded MT Bold" pitchFamily="34" charset="0"/>
            </a:rPr>
            <a:t> Uncertainty Ranges </a:t>
          </a:r>
          <a:r>
            <a:rPr lang="en-IN" sz="1800" u="sng" dirty="0">
              <a:solidFill>
                <a:srgbClr val="0070C0"/>
              </a:solidFill>
              <a:latin typeface="Arial Rounded MT Bold" pitchFamily="34" charset="0"/>
            </a:rPr>
            <a:t>For UP </a:t>
          </a:r>
          <a:r>
            <a:rPr lang="en-IN" sz="1800" u="sng" dirty="0" err="1">
              <a:solidFill>
                <a:srgbClr val="0070C0"/>
              </a:solidFill>
              <a:latin typeface="Arial Rounded MT Bold" pitchFamily="34" charset="0"/>
            </a:rPr>
            <a:t>Geoid</a:t>
          </a:r>
          <a:endParaRPr lang="en-IN" sz="1800" u="sng" dirty="0">
            <a:solidFill>
              <a:srgbClr val="0070C0"/>
            </a:solidFill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0.02586</cdr:x>
      <cdr:y>0.12308</cdr:y>
    </cdr:from>
    <cdr:to>
      <cdr:x>0.07443</cdr:x>
      <cdr:y>0.88253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" y="609600"/>
          <a:ext cx="429320" cy="3761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IN" sz="1600" dirty="0"/>
            <a:t>No.</a:t>
          </a:r>
          <a:r>
            <a:rPr lang="en-IN" sz="1600" baseline="0" dirty="0"/>
            <a:t> of Points / Percentage of Points</a:t>
          </a:r>
          <a:endParaRPr lang="en-IN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D6E2C76C-D1BD-4402-9FB2-2E8FF4041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093D5-AE89-4080-B7AE-1253E7938391}" type="slidenum">
              <a:rPr lang="en-US"/>
              <a:pPr/>
              <a:t>20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093D5-AE89-4080-B7AE-1253E7938391}" type="slidenum">
              <a:rPr lang="en-US"/>
              <a:pPr/>
              <a:t>21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64060-4E4F-4B27-BAE1-2A35066981E0}" type="slidenum">
              <a:rPr lang="en-US"/>
              <a:pPr/>
              <a:t>25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0D016B-1F3C-4356-BDD2-B3170487361A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5131E-1BAD-4801-B6F3-FFBAE083DB0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8C5E4-FC4C-4CA6-BDDA-34CCA7135D64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1743FA-CA4C-4F83-BEC9-D723C1D6B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9FF47-E529-4300-BCA8-2C67FA6FE22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B0A9-735B-4AB7-9355-F1D15E1C9AA4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6602F-A9B8-4943-ACA1-C176C8AC038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58E3C-0DC7-48D2-BEE1-273A5C179DB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08CB9-1191-479F-8D32-8B222EEFB411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247A4-00B4-44B0-BD60-9DF4FD0F052A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D28AE-640F-445D-ADBC-75130F94273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82B540-7F48-4AE6-BA80-EF36D780579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39D159C-41CA-45AE-AC40-ECF18AD0B3A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Geoid%20Trim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cgem.gfz-potsdam.de/tom_longti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GEOIP.docx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43100" y="2154375"/>
            <a:ext cx="64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33CC33"/>
                </a:solidFill>
              </a:rPr>
              <a:t>Geoid</a:t>
            </a:r>
            <a:r>
              <a:rPr lang="en-US" sz="4000" b="1" u="sng" dirty="0">
                <a:solidFill>
                  <a:srgbClr val="33CC33"/>
                </a:solidFill>
              </a:rPr>
              <a:t> Model</a:t>
            </a:r>
          </a:p>
        </p:txBody>
      </p:sp>
      <p:pic>
        <p:nvPicPr>
          <p:cNvPr id="5" name="Picture 2" descr="I:\survey logo\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2B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94695" y="284018"/>
            <a:ext cx="1097610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5257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000099"/>
                </a:solidFill>
                <a:latin typeface="+mn-lt"/>
              </a:rPr>
              <a:t>Survey of India</a:t>
            </a:r>
            <a:endParaRPr lang="en-IN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123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D60093"/>
                </a:solidFill>
                <a:latin typeface="+mn-lt"/>
              </a:rPr>
              <a:t>Importance</a:t>
            </a:r>
          </a:p>
          <a:p>
            <a:r>
              <a:rPr lang="en-IN" sz="3200" b="1" dirty="0">
                <a:solidFill>
                  <a:srgbClr val="D60093"/>
                </a:solidFill>
                <a:latin typeface="+mn-lt"/>
              </a:rPr>
              <a:t>&amp;</a:t>
            </a:r>
          </a:p>
          <a:p>
            <a:r>
              <a:rPr lang="en-IN" sz="3200" b="1" dirty="0">
                <a:solidFill>
                  <a:srgbClr val="D60093"/>
                </a:solidFill>
                <a:latin typeface="+mn-lt"/>
              </a:rPr>
              <a:t> Usage</a:t>
            </a:r>
            <a:endParaRPr lang="en-IN" sz="3200" dirty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17E78-5C63-47A6-885D-7228BF9203D2}"/>
              </a:ext>
            </a:extLst>
          </p:cNvPr>
          <p:cNvSpPr txBox="1"/>
          <p:nvPr/>
        </p:nvSpPr>
        <p:spPr>
          <a:xfrm>
            <a:off x="2514600" y="6029980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Tx/>
              <a:buChar char="-"/>
            </a:pPr>
            <a:r>
              <a:rPr lang="en-IN" sz="1400" b="1" dirty="0">
                <a:solidFill>
                  <a:srgbClr val="C00000"/>
                </a:solidFill>
                <a:latin typeface="+mn-lt"/>
              </a:rPr>
              <a:t>Misal Roshan Srivastava, SS, G&amp;RB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The many definitions of “height”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accent1"/>
                </a:solidFill>
              </a:rPr>
              <a:t>Orthometric Height (H) </a:t>
            </a:r>
            <a:endParaRPr lang="en-US" dirty="0"/>
          </a:p>
          <a:p>
            <a:pPr lvl="1"/>
            <a:r>
              <a:rPr lang="en-US" dirty="0"/>
              <a:t>Height from the geoid to the Earth’s surface</a:t>
            </a:r>
          </a:p>
          <a:p>
            <a:pPr lvl="1"/>
            <a:r>
              <a:rPr lang="en-US" dirty="0"/>
              <a:t>Frequently (informally) called “height above mean sea level”</a:t>
            </a:r>
          </a:p>
          <a:p>
            <a:pPr lvl="1"/>
            <a:r>
              <a:rPr lang="en-US" dirty="0"/>
              <a:t>On most topographic maps</a:t>
            </a:r>
          </a:p>
          <a:p>
            <a:pPr lvl="2"/>
            <a:r>
              <a:rPr lang="en-US" dirty="0"/>
              <a:t>e.g. “The Height of Mount Everest is 8848 meters”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5" name="Picture 1027" descr="D:\Old_D\Talks\2000_09_ScottGudes_SilverSpring_Geoid_at_NGS\ortho_ellip_geoid_1_v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The many definitions of “height”</a:t>
            </a:r>
            <a:endParaRPr lang="en-US" dirty="0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accent1"/>
                </a:solidFill>
              </a:rPr>
              <a:t>Ellipsoidal Height (h)</a:t>
            </a:r>
            <a:endParaRPr lang="en-US" dirty="0"/>
          </a:p>
          <a:p>
            <a:pPr lvl="1"/>
            <a:r>
              <a:rPr lang="en-US" dirty="0"/>
              <a:t>Height from the ellipsoid to the Earth’s surface</a:t>
            </a:r>
          </a:p>
          <a:p>
            <a:pPr lvl="1"/>
            <a:r>
              <a:rPr lang="en-US" dirty="0"/>
              <a:t>Usually derived from GPS measurements</a:t>
            </a:r>
          </a:p>
          <a:p>
            <a:pPr lvl="1"/>
            <a:r>
              <a:rPr lang="en-US" dirty="0"/>
              <a:t>Easy to obtain through GPS</a:t>
            </a:r>
          </a:p>
          <a:p>
            <a:pPr lvl="1"/>
            <a:r>
              <a:rPr lang="en-US" dirty="0"/>
              <a:t>Has few physical applications </a:t>
            </a:r>
          </a:p>
          <a:p>
            <a:pPr lvl="2"/>
            <a:r>
              <a:rPr lang="en-US" dirty="0"/>
              <a:t>e.g. water does not necessarily run ‘downhill’ in ellipsoid heights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The many definitions of “height”</a:t>
            </a:r>
            <a:endParaRPr lang="en-US" dirty="0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accent1"/>
                </a:solidFill>
              </a:rPr>
              <a:t>Geoid Undulation(N)</a:t>
            </a:r>
          </a:p>
          <a:p>
            <a:pPr lvl="1"/>
            <a:r>
              <a:rPr lang="en-US" dirty="0"/>
              <a:t>Height from ellipsoid up to geoid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 = h – 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“N” determined from gravity measurements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1"/>
            <a:ext cx="9144000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mula-1024x481.jpg"/>
          <p:cNvPicPr>
            <a:picLocks noChangeAspect="1"/>
          </p:cNvPicPr>
          <p:nvPr/>
        </p:nvPicPr>
        <p:blipFill>
          <a:blip r:embed="rId2"/>
          <a:srcRect r="9259"/>
          <a:stretch>
            <a:fillRect/>
          </a:stretch>
        </p:blipFill>
        <p:spPr>
          <a:xfrm>
            <a:off x="0" y="990599"/>
            <a:ext cx="9144000" cy="58540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dirty="0" err="1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Geoid</a:t>
            </a:r>
            <a:r>
              <a:rPr lang="en-US" sz="4400" i="1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i="1" dirty="0" err="1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Modelling</a:t>
            </a:r>
            <a:br>
              <a:rPr lang="en-US" sz="4400" i="1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4400" i="1" dirty="0">
                <a:solidFill>
                  <a:srgbClr val="000099"/>
                </a:solidFill>
                <a:effectLst/>
                <a:latin typeface="Calibri" pitchFamily="34" charset="0"/>
                <a:cs typeface="Calibri" pitchFamily="34" charset="0"/>
                <a:hlinkClick r:id="rId2" action="ppaction://hlinkfile"/>
              </a:rPr>
              <a:t>What all we NEED to create a High Resolution </a:t>
            </a:r>
            <a:r>
              <a:rPr lang="en-US" sz="4400" i="1" dirty="0" err="1">
                <a:solidFill>
                  <a:srgbClr val="000099"/>
                </a:solidFill>
                <a:effectLst/>
                <a:latin typeface="Calibri" pitchFamily="34" charset="0"/>
                <a:cs typeface="Calibri" pitchFamily="34" charset="0"/>
                <a:hlinkClick r:id="rId2" action="ppaction://hlinkfile"/>
              </a:rPr>
              <a:t>Geoid</a:t>
            </a:r>
            <a:r>
              <a:rPr lang="en-US" sz="4400" i="1" dirty="0">
                <a:solidFill>
                  <a:srgbClr val="000099"/>
                </a:solidFill>
                <a:effectLst/>
                <a:latin typeface="Calibri" pitchFamily="34" charset="0"/>
                <a:cs typeface="Calibri" pitchFamily="34" charset="0"/>
                <a:hlinkClick r:id="rId2" action="ppaction://hlinkfile"/>
              </a:rPr>
              <a:t>!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3680" y="-76200"/>
            <a:ext cx="4066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33CC33"/>
                </a:solidFill>
                <a:latin typeface="Calibri" pitchFamily="34" charset="0"/>
                <a:ea typeface="+mj-ea"/>
                <a:cs typeface="Calibri" pitchFamily="34" charset="0"/>
              </a:rPr>
              <a:t> Instruments Used</a:t>
            </a:r>
            <a:endParaRPr lang="en-IN" sz="4000" b="1" dirty="0">
              <a:solidFill>
                <a:srgbClr val="33CC33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1202" name="Picture 2" descr="CG-6 - Scintr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5715000" cy="57150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715000" y="1803738"/>
            <a:ext cx="327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CG-6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Autograv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™ Gravity Meter,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Scintrex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3680" y="-76200"/>
            <a:ext cx="4066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33CC33"/>
                </a:solidFill>
                <a:latin typeface="Calibri" pitchFamily="34" charset="0"/>
                <a:ea typeface="+mj-ea"/>
                <a:cs typeface="Calibri" pitchFamily="34" charset="0"/>
              </a:rPr>
              <a:t> Instruments Used</a:t>
            </a:r>
            <a:endParaRPr lang="en-IN" sz="4000" b="1" dirty="0">
              <a:solidFill>
                <a:srgbClr val="33CC33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715000" y="1834515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</a:rPr>
              <a:t>A10 Portable Absolute Gravity Meter, 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Micro g </a:t>
            </a:r>
            <a:r>
              <a:rPr lang="en-US" sz="3200" dirty="0" err="1">
                <a:solidFill>
                  <a:srgbClr val="002060"/>
                </a:solidFill>
              </a:rPr>
              <a:t>LaCoste</a:t>
            </a:r>
            <a:endParaRPr lang="en-IN" sz="3200" dirty="0">
              <a:solidFill>
                <a:srgbClr val="002060"/>
              </a:solidFill>
            </a:endParaRPr>
          </a:p>
        </p:txBody>
      </p:sp>
      <p:pic>
        <p:nvPicPr>
          <p:cNvPr id="5" name="Picture 4" descr="WhatsApp Image 2020-07-13 at 11.23.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023937"/>
            <a:ext cx="4505325" cy="4810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imp\G&amp;RB_10122020MOPR\WhatsApp Image 2020-12-09 at 4.38.26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9200"/>
            <a:ext cx="6197597" cy="4648200"/>
          </a:xfrm>
          <a:prstGeom prst="rect">
            <a:avLst/>
          </a:prstGeom>
          <a:noFill/>
        </p:spPr>
      </p:pic>
      <p:pic>
        <p:nvPicPr>
          <p:cNvPr id="2050" name="Picture 2" descr="G:\imp\G&amp;RB_10122020MOPR\WhatsApp Image 2020-12-09 at 1.04.14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25" y="1968500"/>
            <a:ext cx="2924175" cy="38989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0A183-A9ED-4D59-90D4-C8B44C7EF64B}"/>
              </a:ext>
            </a:extLst>
          </p:cNvPr>
          <p:cNvSpPr txBox="1"/>
          <p:nvPr/>
        </p:nvSpPr>
        <p:spPr>
          <a:xfrm flipH="1">
            <a:off x="-345444" y="860028"/>
            <a:ext cx="688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>
                <a:solidFill>
                  <a:srgbClr val="FF0000"/>
                </a:solidFill>
              </a:rPr>
              <a:t>High Precision Levelling</a:t>
            </a:r>
          </a:p>
          <a:p>
            <a:endParaRPr lang="en-IN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4E369-2170-477A-8511-648F8934F30A}"/>
              </a:ext>
            </a:extLst>
          </p:cNvPr>
          <p:cNvSpPr txBox="1"/>
          <p:nvPr/>
        </p:nvSpPr>
        <p:spPr>
          <a:xfrm>
            <a:off x="3324225" y="22681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rgbClr val="000099"/>
                </a:solidFill>
              </a:rPr>
              <a:t>Survey Teams executing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1CA4F-5ACA-492C-828A-93762C7D2C6F}"/>
              </a:ext>
            </a:extLst>
          </p:cNvPr>
          <p:cNvSpPr txBox="1"/>
          <p:nvPr/>
        </p:nvSpPr>
        <p:spPr>
          <a:xfrm>
            <a:off x="5309552" y="1521599"/>
            <a:ext cx="474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u="sng" dirty="0">
                <a:solidFill>
                  <a:srgbClr val="FF0000"/>
                </a:solidFill>
              </a:rPr>
              <a:t>Gravity Observation</a:t>
            </a:r>
          </a:p>
          <a:p>
            <a:endParaRPr lang="en-IN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Topics of Discussion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Geoid</a:t>
            </a:r>
            <a:r>
              <a:rPr lang="en-US" i="1" dirty="0"/>
              <a:t>?</a:t>
            </a:r>
          </a:p>
          <a:p>
            <a:endParaRPr lang="en-US" i="1" dirty="0"/>
          </a:p>
          <a:p>
            <a:r>
              <a:rPr lang="en-US" i="1" dirty="0"/>
              <a:t>Why does anyone </a:t>
            </a:r>
            <a:r>
              <a:rPr lang="en-US" i="1" dirty="0">
                <a:solidFill>
                  <a:schemeClr val="accent1"/>
                </a:solidFill>
              </a:rPr>
              <a:t>need</a:t>
            </a:r>
            <a:r>
              <a:rPr lang="en-US" i="1" dirty="0"/>
              <a:t> a </a:t>
            </a:r>
            <a:r>
              <a:rPr lang="en-US" i="1" dirty="0" err="1"/>
              <a:t>geoid</a:t>
            </a:r>
            <a:r>
              <a:rPr lang="en-US" i="1" dirty="0"/>
              <a:t> model?</a:t>
            </a:r>
          </a:p>
          <a:p>
            <a:endParaRPr lang="en-US" i="1" dirty="0"/>
          </a:p>
          <a:p>
            <a:r>
              <a:rPr lang="en-US" i="1" dirty="0"/>
              <a:t>The many definitions of “height”</a:t>
            </a:r>
          </a:p>
          <a:p>
            <a:endParaRPr lang="en-US" i="1" dirty="0"/>
          </a:p>
          <a:p>
            <a:r>
              <a:rPr lang="en-US" i="1" dirty="0"/>
              <a:t>Geoid modeling</a:t>
            </a:r>
          </a:p>
          <a:p>
            <a:endParaRPr lang="en-US" i="1" dirty="0"/>
          </a:p>
          <a:p>
            <a:r>
              <a:rPr lang="en-US" i="1" dirty="0"/>
              <a:t>Current status and future directions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1752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Terrestrial gravity data </a:t>
            </a:r>
            <a:r>
              <a:rPr lang="en-US" sz="2000" dirty="0"/>
              <a:t>i.e. well distributed free air anomaly in an around the area of interest.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/>
              <a:t>Well distributed data of </a:t>
            </a:r>
            <a:r>
              <a:rPr lang="en-US" sz="2000" dirty="0">
                <a:solidFill>
                  <a:srgbClr val="0070C0"/>
                </a:solidFill>
              </a:rPr>
              <a:t>GNSS observations on Bench Marks</a:t>
            </a:r>
            <a:r>
              <a:rPr lang="en-US" sz="2000" dirty="0"/>
              <a:t> connected to the </a:t>
            </a:r>
            <a:r>
              <a:rPr lang="en-US" sz="2000" dirty="0">
                <a:solidFill>
                  <a:srgbClr val="0070C0"/>
                </a:solidFill>
              </a:rPr>
              <a:t>High Precision IVD 2009 </a:t>
            </a:r>
            <a:r>
              <a:rPr lang="en-US" sz="2000" dirty="0"/>
              <a:t>in the area.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N = h - H</a:t>
            </a:r>
            <a:endParaRPr lang="en-US" sz="20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Data Requirement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2B8"/>
                </a:solidFill>
              </a:rPr>
              <a:t>Field Observation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9718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72B8"/>
                </a:solidFill>
              </a:rPr>
              <a:t>Other Data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3581400"/>
            <a:ext cx="8229600" cy="2286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suitable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Geo-potential Model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EGM96, EGM2008 etc.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http://icgem.gfz-potsdam.de/tom_longtime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high-resolution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elevation model (DEM)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computation of terrain effects.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914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Software Requirement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0072B8"/>
                </a:solidFill>
              </a:rPr>
              <a:t>GRAVSOFT</a:t>
            </a:r>
          </a:p>
          <a:p>
            <a:pPr algn="just">
              <a:buNone/>
            </a:pPr>
            <a:endParaRPr lang="en-US" b="1" dirty="0">
              <a:solidFill>
                <a:srgbClr val="0072B8"/>
              </a:solidFill>
            </a:endParaRPr>
          </a:p>
          <a:p>
            <a:pPr algn="just"/>
            <a:r>
              <a:rPr lang="en-US" dirty="0"/>
              <a:t>GRAVSOFT is a package of FORTRAN programs for gravity field </a:t>
            </a:r>
            <a:r>
              <a:rPr lang="en-US" dirty="0" err="1"/>
              <a:t>modelling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The specific use of the programs is for the determination of the empirical </a:t>
            </a:r>
            <a:r>
              <a:rPr lang="en-US" dirty="0">
                <a:solidFill>
                  <a:srgbClr val="0070C0"/>
                </a:solidFill>
              </a:rPr>
              <a:t>covariance function</a:t>
            </a:r>
            <a:r>
              <a:rPr lang="en-US" dirty="0"/>
              <a:t> and its analytic </a:t>
            </a:r>
            <a:r>
              <a:rPr lang="en-US" dirty="0" err="1"/>
              <a:t>modelling</a:t>
            </a:r>
            <a:r>
              <a:rPr lang="en-US" dirty="0"/>
              <a:t> and </a:t>
            </a:r>
            <a:r>
              <a:rPr lang="en-US" dirty="0" err="1"/>
              <a:t>geoid</a:t>
            </a:r>
            <a:r>
              <a:rPr lang="en-US" dirty="0"/>
              <a:t> determination using </a:t>
            </a:r>
            <a:r>
              <a:rPr lang="en-US" dirty="0">
                <a:solidFill>
                  <a:srgbClr val="0070C0"/>
                </a:solidFill>
              </a:rPr>
              <a:t>least-squares collocation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Data Available with Survey of India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Gravity Coverage</a:t>
            </a:r>
          </a:p>
          <a:p>
            <a:endParaRPr lang="en-IN" sz="2400" b="1" dirty="0">
              <a:solidFill>
                <a:srgbClr val="0070C0"/>
              </a:solidFill>
              <a:latin typeface="+mn-lt"/>
            </a:endParaRPr>
          </a:p>
          <a:p>
            <a:r>
              <a:rPr lang="en-IN" sz="1600" b="1" dirty="0">
                <a:solidFill>
                  <a:srgbClr val="0070C0"/>
                </a:solidFill>
                <a:latin typeface="+mn-lt"/>
              </a:rPr>
              <a:t>About 29000 observed gravity points </a:t>
            </a:r>
            <a:endParaRPr lang="en-US" sz="1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Content Placeholder 13" descr="g me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051" b="5717"/>
          <a:stretch>
            <a:fillRect/>
          </a:stretch>
        </p:blipFill>
        <p:spPr>
          <a:xfrm>
            <a:off x="3124200" y="685799"/>
            <a:ext cx="5462032" cy="630736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cp in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0"/>
            <a:ext cx="54102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609600" y="990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charset="0"/>
              </a:rPr>
              <a:t>GCP Network</a:t>
            </a:r>
            <a:br>
              <a:rPr lang="en-US" sz="2400" dirty="0">
                <a:solidFill>
                  <a:srgbClr val="33CC33"/>
                </a:solidFill>
                <a:effectLst/>
              </a:rPr>
            </a:br>
            <a:br>
              <a:rPr lang="en-US" sz="2400" dirty="0">
                <a:solidFill>
                  <a:srgbClr val="33CC33"/>
                </a:solidFill>
                <a:effectLst/>
              </a:rPr>
            </a:br>
            <a:r>
              <a:rPr lang="en-IN" sz="1600" dirty="0">
                <a:solidFill>
                  <a:srgbClr val="0070C0"/>
                </a:solidFill>
                <a:effectLst/>
                <a:latin typeface="+mn-lt"/>
                <a:ea typeface="+mn-ea"/>
                <a:cs typeface="Arial" charset="0"/>
              </a:rPr>
              <a:t>About 2520 observed GCP points</a:t>
            </a:r>
            <a:endParaRPr lang="en-US" sz="2400" dirty="0">
              <a:solidFill>
                <a:srgbClr val="33CC33"/>
              </a:solidFill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0"/>
            <a:ext cx="3505200" cy="25146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All India Gravity </a:t>
            </a:r>
            <a:br>
              <a:rPr lang="en-I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</a:b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cum</a:t>
            </a:r>
            <a:br>
              <a:rPr lang="en-I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</a:b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Leveling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 Coverage </a:t>
            </a:r>
          </a:p>
          <a:p>
            <a:pPr>
              <a:buNone/>
            </a:pPr>
            <a:endParaRPr lang="en-IN" sz="2400" b="1" dirty="0">
              <a:solidFill>
                <a:srgbClr val="33CC33"/>
              </a:solidFill>
            </a:endParaRPr>
          </a:p>
          <a:p>
            <a:pPr>
              <a:buNone/>
            </a:pPr>
            <a:endParaRPr lang="en-IN" sz="2400" b="1" dirty="0">
              <a:solidFill>
                <a:srgbClr val="33CC33"/>
              </a:solidFill>
            </a:endParaRPr>
          </a:p>
          <a:p>
            <a:pPr>
              <a:buNone/>
            </a:pPr>
            <a:endParaRPr lang="en-IN" sz="24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IN" sz="24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33CC33"/>
              </a:solidFill>
            </a:endParaRPr>
          </a:p>
        </p:txBody>
      </p:sp>
      <p:pic>
        <p:nvPicPr>
          <p:cNvPr id="1026" name="Picture 2" descr="F:\imp\NGDC_25082020Geoid\proposed existng g in 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-361950"/>
            <a:ext cx="6172200" cy="822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7848600" cy="762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Overview of Methodology</a:t>
            </a:r>
            <a:endParaRPr lang="en-US" sz="4000" b="1" dirty="0">
              <a:solidFill>
                <a:srgbClr val="33CC33"/>
              </a:solidFill>
              <a:effectLst/>
              <a:cs typeface="Times New Roman" pitchFamily="18" charset="0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72B8"/>
                </a:solidFill>
                <a:cs typeface="Times New Roman" pitchFamily="18" charset="0"/>
              </a:rPr>
              <a:t>Widely adopted RCR (Remove-Compute-Restore) method has been used to develop a Geoid Model.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D60093"/>
                </a:solidFill>
                <a:effectLst/>
                <a:cs typeface="Times New Roman" pitchFamily="18" charset="0"/>
              </a:rPr>
              <a:t>REMOVE STEPS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1" dirty="0">
              <a:solidFill>
                <a:srgbClr val="D60093"/>
              </a:solidFill>
              <a:effectLst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000" dirty="0">
                <a:effectLst/>
                <a:cs typeface="Times New Roman" pitchFamily="18" charset="0"/>
                <a:sym typeface="Symbol" pitchFamily="18" charset="2"/>
              </a:rPr>
              <a:t>Residual FA,</a:t>
            </a:r>
            <a:r>
              <a:rPr lang="en-US" sz="2000" b="1" dirty="0">
                <a:effectLst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effectLst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dirty="0" err="1">
                <a:effectLst/>
                <a:cs typeface="Times New Roman" pitchFamily="18" charset="0"/>
              </a:rPr>
              <a:t>g</a:t>
            </a:r>
            <a:r>
              <a:rPr lang="en-US" sz="2000" baseline="-25000" dirty="0" err="1">
                <a:effectLst/>
                <a:cs typeface="Times New Roman" pitchFamily="18" charset="0"/>
              </a:rPr>
              <a:t>res</a:t>
            </a:r>
            <a:r>
              <a:rPr lang="en-US" sz="2000" dirty="0">
                <a:effectLst/>
                <a:cs typeface="Times New Roman" pitchFamily="18" charset="0"/>
              </a:rPr>
              <a:t> = </a:t>
            </a:r>
            <a:r>
              <a:rPr lang="en-US" sz="2000" dirty="0">
                <a:effectLst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dirty="0">
                <a:effectLst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cs typeface="Times New Roman" pitchFamily="18" charset="0"/>
              </a:rPr>
              <a:t>g</a:t>
            </a:r>
            <a:r>
              <a:rPr lang="en-US" sz="2000" baseline="-25000" dirty="0" err="1">
                <a:effectLst/>
                <a:cs typeface="Times New Roman" pitchFamily="18" charset="0"/>
              </a:rPr>
              <a:t>FA</a:t>
            </a:r>
            <a:r>
              <a:rPr lang="en-US" sz="2000" baseline="-25000" dirty="0">
                <a:effectLst/>
                <a:cs typeface="Times New Roman" pitchFamily="18" charset="0"/>
              </a:rPr>
              <a:t> </a:t>
            </a:r>
            <a:r>
              <a:rPr lang="en-US" sz="2000" dirty="0">
                <a:effectLst/>
                <a:cs typeface="Times New Roman" pitchFamily="18" charset="0"/>
              </a:rPr>
              <a:t>- </a:t>
            </a:r>
            <a:r>
              <a:rPr lang="en-US" sz="2000" dirty="0">
                <a:effectLst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dirty="0">
                <a:effectLst/>
                <a:cs typeface="Times New Roman" pitchFamily="18" charset="0"/>
              </a:rPr>
              <a:t> </a:t>
            </a:r>
            <a:r>
              <a:rPr lang="en-US" sz="2000" dirty="0" err="1">
                <a:effectLst/>
                <a:cs typeface="Times New Roman" pitchFamily="18" charset="0"/>
              </a:rPr>
              <a:t>g</a:t>
            </a:r>
            <a:r>
              <a:rPr lang="en-US" sz="2000" baseline="-25000" dirty="0" err="1">
                <a:effectLst/>
                <a:cs typeface="Times New Roman" pitchFamily="18" charset="0"/>
              </a:rPr>
              <a:t>TC</a:t>
            </a:r>
            <a:r>
              <a:rPr lang="en-US" sz="2000" baseline="-25000" dirty="0">
                <a:effectLst/>
                <a:cs typeface="Times New Roman" pitchFamily="18" charset="0"/>
              </a:rPr>
              <a:t>/RTM</a:t>
            </a:r>
            <a:r>
              <a:rPr lang="en-US" sz="2000" dirty="0">
                <a:effectLst/>
                <a:cs typeface="Times New Roman" pitchFamily="18" charset="0"/>
              </a:rPr>
              <a:t> - </a:t>
            </a:r>
            <a:r>
              <a:rPr lang="en-US" sz="2000" dirty="0">
                <a:effectLst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dirty="0" err="1">
                <a:effectLst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2000" baseline="-25000" dirty="0" err="1">
                <a:effectLst/>
                <a:cs typeface="Times New Roman" pitchFamily="18" charset="0"/>
              </a:rPr>
              <a:t>ggm</a:t>
            </a:r>
            <a:r>
              <a:rPr lang="en-US" sz="2000" dirty="0">
                <a:effectLst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dirty="0">
              <a:effectLst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effectLst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D60093"/>
                </a:solidFill>
                <a:effectLst/>
                <a:cs typeface="Times New Roman" pitchFamily="18" charset="0"/>
              </a:rPr>
              <a:t>COMPUTE STEPS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>
              <a:effectLst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ffectLst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>
              <a:effectLst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>
              <a:effectLst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effectLst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effectLst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cs typeface="Times New Roman" pitchFamily="18" charset="0"/>
              </a:rPr>
              <a:t> 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284612" y="5278904"/>
            <a:ext cx="2823209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D60093"/>
                </a:solidFill>
                <a:latin typeface="+mj-lt"/>
                <a:cs typeface="Times New Roman" pitchFamily="18" charset="0"/>
              </a:rPr>
              <a:t>RESTORE STEPS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+mj-lt"/>
                <a:cs typeface="Times New Roman" pitchFamily="18" charset="0"/>
              </a:rPr>
              <a:t>N = </a:t>
            </a:r>
            <a:r>
              <a:rPr lang="en-US" sz="2000" dirty="0" err="1">
                <a:latin typeface="+mj-lt"/>
                <a:cs typeface="Times New Roman" pitchFamily="18" charset="0"/>
              </a:rPr>
              <a:t>N</a:t>
            </a:r>
            <a:r>
              <a:rPr lang="en-US" sz="2000" baseline="-25000" dirty="0" err="1">
                <a:latin typeface="+mj-lt"/>
                <a:cs typeface="Times New Roman" pitchFamily="18" charset="0"/>
              </a:rPr>
              <a:t>res</a:t>
            </a:r>
            <a:r>
              <a:rPr lang="en-US" sz="2000" dirty="0">
                <a:latin typeface="+mj-lt"/>
                <a:cs typeface="Times New Roman" pitchFamily="18" charset="0"/>
              </a:rPr>
              <a:t> + N</a:t>
            </a:r>
            <a:r>
              <a:rPr lang="en-US" sz="2000" baseline="-25000" dirty="0">
                <a:latin typeface="+mj-lt"/>
                <a:cs typeface="Times New Roman" pitchFamily="18" charset="0"/>
              </a:rPr>
              <a:t>GGM</a:t>
            </a:r>
            <a:r>
              <a:rPr lang="en-US" sz="2000" dirty="0">
                <a:latin typeface="+mj-lt"/>
                <a:cs typeface="Times New Roman" pitchFamily="18" charset="0"/>
              </a:rPr>
              <a:t> + </a:t>
            </a:r>
            <a:r>
              <a:rPr lang="en-US" sz="2000" dirty="0" err="1">
                <a:latin typeface="+mj-lt"/>
                <a:cs typeface="Times New Roman" pitchFamily="18" charset="0"/>
              </a:rPr>
              <a:t>N</a:t>
            </a:r>
            <a:r>
              <a:rPr lang="en-US" sz="2000" baseline="-25000" dirty="0" err="1">
                <a:latin typeface="+mj-lt"/>
                <a:cs typeface="Times New Roman" pitchFamily="18" charset="0"/>
              </a:rPr>
              <a:t>t</a:t>
            </a:r>
            <a:endParaRPr lang="en-US" sz="2000" baseline="-25000" dirty="0">
              <a:solidFill>
                <a:srgbClr val="9933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l="24598" t="26042" r="12152" b="42708"/>
          <a:stretch>
            <a:fillRect/>
          </a:stretch>
        </p:blipFill>
        <p:spPr bwMode="auto">
          <a:xfrm>
            <a:off x="2895600" y="3839634"/>
            <a:ext cx="3733800" cy="10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2625"/>
          </a:xfrm>
        </p:spPr>
        <p:txBody>
          <a:bodyPr>
            <a:noAutofit/>
          </a:bodyPr>
          <a:lstStyle/>
          <a:p>
            <a:pPr algn="ctr"/>
            <a:r>
              <a:rPr lang="en-IN" sz="4000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Process Flow Chart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0"/>
            <a:ext cx="89916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194" y="1"/>
            <a:ext cx="6805612" cy="67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101568"/>
            <a:ext cx="84677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234" y="4204974"/>
            <a:ext cx="8229600" cy="12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705600" cy="702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FA401C-0729-4309-9B25-942B86816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>
                <a:cs typeface="Times New Roman" pitchFamily="18" charset="0"/>
              </a:rPr>
              <a:t>The primary reference for heights is the </a:t>
            </a:r>
            <a:r>
              <a:rPr lang="en-US" sz="2800" b="1" i="1" dirty="0">
                <a:cs typeface="Times New Roman" pitchFamily="18" charset="0"/>
              </a:rPr>
              <a:t>‘</a:t>
            </a:r>
            <a:r>
              <a:rPr lang="en-US" sz="2800" b="1" i="1" dirty="0" err="1">
                <a:cs typeface="Times New Roman" pitchFamily="18" charset="0"/>
              </a:rPr>
              <a:t>Geoid</a:t>
            </a:r>
            <a:r>
              <a:rPr lang="en-US" sz="2800" b="1" i="1" dirty="0">
                <a:cs typeface="Times New Roman" pitchFamily="18" charset="0"/>
              </a:rPr>
              <a:t>’</a:t>
            </a:r>
            <a:r>
              <a:rPr lang="en-US" sz="2800" dirty="0">
                <a:cs typeface="Times New Roman" pitchFamily="18" charset="0"/>
              </a:rPr>
              <a:t>  which may be defined as</a:t>
            </a:r>
            <a:r>
              <a:rPr lang="en-US" sz="2800" b="1" dirty="0"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/>
          </a:p>
          <a:p>
            <a:pPr marL="717550" indent="-255588" algn="just">
              <a:buNone/>
            </a:pPr>
            <a:r>
              <a:rPr lang="en-US" sz="2800" i="1" dirty="0">
                <a:solidFill>
                  <a:srgbClr val="0072B8"/>
                </a:solidFill>
              </a:rPr>
              <a:t>	An </a:t>
            </a:r>
            <a:r>
              <a:rPr lang="en-US" sz="2800" i="1" dirty="0" err="1">
                <a:solidFill>
                  <a:srgbClr val="0072B8"/>
                </a:solidFill>
              </a:rPr>
              <a:t>equipotential</a:t>
            </a:r>
            <a:r>
              <a:rPr lang="en-US" sz="2800" i="1" dirty="0">
                <a:solidFill>
                  <a:srgbClr val="0072B8"/>
                </a:solidFill>
              </a:rPr>
              <a:t> surface of the Earth’s gravity field which 	corresponds most closely with ‘</a:t>
            </a:r>
            <a:r>
              <a:rPr lang="en-US" sz="2800" b="1" i="1" dirty="0">
                <a:solidFill>
                  <a:srgbClr val="0072B8"/>
                </a:solidFill>
              </a:rPr>
              <a:t>mean sea level (MSL)</a:t>
            </a:r>
            <a:r>
              <a:rPr lang="en-US" sz="2800" i="1" dirty="0">
                <a:solidFill>
                  <a:srgbClr val="0072B8"/>
                </a:solidFill>
              </a:rPr>
              <a:t>’ in the ‘open 	oceans’, ignoring the semi-dynamic effects of ocean currents. </a:t>
            </a:r>
          </a:p>
          <a:p>
            <a:pPr marL="717550" indent="-255588" algn="just">
              <a:buNone/>
            </a:pPr>
            <a:endParaRPr lang="en-US" sz="2800" i="1" dirty="0">
              <a:solidFill>
                <a:srgbClr val="0072B8"/>
              </a:solidFill>
            </a:endParaRPr>
          </a:p>
          <a:p>
            <a:pPr marL="717550" indent="-255588" algn="just">
              <a:buNone/>
            </a:pPr>
            <a:r>
              <a:rPr lang="en-US" sz="2800" i="1" dirty="0">
                <a:solidFill>
                  <a:srgbClr val="0072B8"/>
                </a:solidFill>
              </a:rPr>
              <a:t>	It extends continuously through the continents and, as such, is commonly used as the datum for topographic elevations in many countries.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8CD472-7F55-4CED-91F0-219CCC00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What is Geoid?</a:t>
            </a:r>
          </a:p>
        </p:txBody>
      </p:sp>
    </p:spTree>
    <p:extLst>
      <p:ext uri="{BB962C8B-B14F-4D97-AF65-F5344CB8AC3E}">
        <p14:creationId xmlns:p14="http://schemas.microsoft.com/office/powerpoint/2010/main" val="164163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2690813"/>
            <a:ext cx="7172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/>
        </p:nvSpPr>
        <p:spPr bwMode="auto">
          <a:xfrm>
            <a:off x="3505200" y="3581400"/>
            <a:ext cx="2057400" cy="228600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7" name="Content Placeholder 6" descr="nhpgeoid g &amp;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759" y="381000"/>
            <a:ext cx="8386482" cy="64804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620000" cy="6095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UP </a:t>
            </a:r>
            <a:r>
              <a:rPr lang="en-US" sz="4000" dirty="0" err="1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Geoid</a:t>
            </a:r>
            <a:r>
              <a:rPr lang="en-US" sz="4000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 Model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gm sel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95" y="2133601"/>
            <a:ext cx="8136810" cy="3200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7700" y="228600"/>
            <a:ext cx="7848600" cy="685799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Selection of GGM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" y="93327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We require a suitable Global gravity Model which is best fitting to the  area of interest. 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This can be selected by comparing RMSE’s of difference of GGM’s N &amp; observed N. </a:t>
            </a:r>
            <a:endParaRPr lang="en-IN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p  fitp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7987552" cy="6172200"/>
          </a:xfrm>
        </p:spPr>
      </p:pic>
      <p:sp>
        <p:nvSpPr>
          <p:cNvPr id="5" name="Rectangle 4"/>
          <p:cNvSpPr/>
          <p:nvPr/>
        </p:nvSpPr>
        <p:spPr>
          <a:xfrm>
            <a:off x="685800" y="-789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sz="2400" b="1" u="sng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Distribution of Points used </a:t>
            </a:r>
          </a:p>
          <a:p>
            <a:pPr lvl="1"/>
            <a:r>
              <a:rPr lang="en-IN" sz="2400" b="1" u="sng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for fitting &amp; checking of </a:t>
            </a:r>
            <a:r>
              <a:rPr lang="en-IN" sz="2400" b="1" u="sng" dirty="0" err="1">
                <a:solidFill>
                  <a:srgbClr val="000099"/>
                </a:solidFill>
                <a:latin typeface="+mj-lt"/>
                <a:ea typeface="+mj-ea"/>
                <a:cs typeface="+mj-cs"/>
              </a:rPr>
              <a:t>Geoid</a:t>
            </a:r>
            <a:endParaRPr lang="en-IN" sz="2400" b="1" u="sng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hp pred di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613" y="533400"/>
            <a:ext cx="8184775" cy="6324600"/>
          </a:xfrm>
        </p:spPr>
      </p:pic>
      <p:sp>
        <p:nvSpPr>
          <p:cNvPr id="7" name="Rectangle 6"/>
          <p:cNvSpPr/>
          <p:nvPr/>
        </p:nvSpPr>
        <p:spPr>
          <a:xfrm>
            <a:off x="1257300" y="228600"/>
            <a:ext cx="6629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IN" sz="2400" b="1" u="sng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Accuracy Achieved On Check Points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6096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57300" y="224135"/>
            <a:ext cx="6629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IN" sz="2400" b="1" u="sng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Accuracy Achieved On Check Points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p hybrid geoid c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601200" cy="70658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4400" y="2057400"/>
            <a:ext cx="4419600" cy="685800"/>
          </a:xfrm>
          <a:prstGeom prst="rect">
            <a:avLst/>
          </a:prstGeom>
          <a:solidFill>
            <a:prstClr val="white"/>
          </a:solidFill>
          <a:ln>
            <a:solidFill>
              <a:schemeClr val="accent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b="1" u="sng" dirty="0">
                <a:solidFill>
                  <a:srgbClr val="000099"/>
                </a:solidFill>
                <a:latin typeface="+mj-lt"/>
                <a:ea typeface="+mj-ea"/>
                <a:cs typeface="+mj-cs"/>
                <a:hlinkClick r:id="rId3" action="ppaction://hlinkfile"/>
              </a:rPr>
              <a:t>UP</a:t>
            </a:r>
            <a:r>
              <a:rPr kumimoji="0" lang="en-IN" sz="36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file"/>
              </a:rPr>
              <a:t> Hybrid </a:t>
            </a:r>
            <a:r>
              <a:rPr kumimoji="0" lang="en-I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file"/>
              </a:rPr>
              <a:t>Geoid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200400" cy="2362200"/>
          </a:xfrm>
        </p:spPr>
        <p:txBody>
          <a:bodyPr>
            <a:noAutofit/>
          </a:bodyPr>
          <a:lstStyle/>
          <a:p>
            <a:r>
              <a:rPr lang="en-IN" sz="3200" u="sng" dirty="0" err="1">
                <a:solidFill>
                  <a:srgbClr val="000099"/>
                </a:solidFill>
                <a:effectLst/>
              </a:rPr>
              <a:t>Comparision</a:t>
            </a:r>
            <a:r>
              <a:rPr lang="en-IN" sz="3200" u="sng" dirty="0">
                <a:solidFill>
                  <a:srgbClr val="000099"/>
                </a:solidFill>
                <a:effectLst/>
              </a:rPr>
              <a:t> Between </a:t>
            </a:r>
            <a:r>
              <a:rPr lang="en-IN" sz="3200" u="sng" dirty="0" err="1">
                <a:solidFill>
                  <a:srgbClr val="000099"/>
                </a:solidFill>
                <a:effectLst/>
              </a:rPr>
              <a:t>IndGeoid</a:t>
            </a:r>
            <a:r>
              <a:rPr lang="en-IN" sz="3200" u="sng" dirty="0">
                <a:solidFill>
                  <a:srgbClr val="000099"/>
                </a:solidFill>
                <a:effectLst/>
              </a:rPr>
              <a:t> </a:t>
            </a:r>
            <a:br>
              <a:rPr lang="en-IN" sz="3200" u="sng" dirty="0">
                <a:solidFill>
                  <a:srgbClr val="000099"/>
                </a:solidFill>
                <a:effectLst/>
              </a:rPr>
            </a:br>
            <a:r>
              <a:rPr lang="en-IN" sz="3200" u="sng" dirty="0">
                <a:solidFill>
                  <a:srgbClr val="000099"/>
                </a:solidFill>
                <a:effectLst/>
              </a:rPr>
              <a:t>&amp; </a:t>
            </a:r>
            <a:br>
              <a:rPr lang="en-IN" sz="3200" u="sng" dirty="0">
                <a:solidFill>
                  <a:srgbClr val="000099"/>
                </a:solidFill>
                <a:effectLst/>
              </a:rPr>
            </a:br>
            <a:r>
              <a:rPr lang="en-IN" sz="3200" u="sng" dirty="0">
                <a:solidFill>
                  <a:srgbClr val="000099"/>
                </a:solidFill>
                <a:effectLst/>
              </a:rPr>
              <a:t>EGM2008</a:t>
            </a:r>
            <a:endParaRPr lang="en-US" sz="3200" u="sng" dirty="0">
              <a:solidFill>
                <a:srgbClr val="000099"/>
              </a:solidFill>
              <a:effectLst/>
            </a:endParaRPr>
          </a:p>
        </p:txBody>
      </p:sp>
      <p:pic>
        <p:nvPicPr>
          <p:cNvPr id="7" name="Picture 6" descr="nmhp nmcg contour copy 2.jpg"/>
          <p:cNvPicPr>
            <a:picLocks noChangeAspect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>
          <a:xfrm>
            <a:off x="-359734" y="685800"/>
            <a:ext cx="9027459" cy="632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21267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COMPARISON OF EGM2008 &amp; </a:t>
            </a:r>
            <a:br>
              <a:rPr lang="en-US" b="1" dirty="0"/>
            </a:br>
            <a:r>
              <a:rPr lang="en-US" b="1" dirty="0"/>
              <a:t>UP GEOID CONTOURS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geoid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8497473" cy="5944278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486400" y="5638800"/>
            <a:ext cx="3200400" cy="808038"/>
          </a:xfrm>
        </p:spPr>
        <p:txBody>
          <a:bodyPr>
            <a:normAutofit/>
          </a:bodyPr>
          <a:lstStyle/>
          <a:p>
            <a:pPr algn="ctr"/>
            <a:r>
              <a:rPr lang="en-IN" sz="4000" u="sng" dirty="0">
                <a:solidFill>
                  <a:srgbClr val="000099"/>
                </a:solidFill>
                <a:effectLst/>
              </a:rPr>
              <a:t>3D View</a:t>
            </a:r>
            <a:endParaRPr lang="en-US" sz="4000" u="sng" dirty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C00000"/>
                </a:solidFill>
                <a:effectLst/>
              </a:rPr>
              <a:t>Ongoing </a:t>
            </a:r>
            <a:r>
              <a:rPr lang="en-US" sz="4000" u="sng" dirty="0">
                <a:solidFill>
                  <a:srgbClr val="C00000"/>
                </a:solidFill>
                <a:effectLst/>
              </a:rPr>
              <a:t>Projects</a:t>
            </a:r>
          </a:p>
        </p:txBody>
      </p:sp>
      <p:pic>
        <p:nvPicPr>
          <p:cNvPr id="4" name="Picture 3" descr="HARYANA ST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85800"/>
            <a:ext cx="8610600" cy="5867400"/>
          </a:xfrm>
        </p:spPr>
        <p:txBody>
          <a:bodyPr>
            <a:normAutofit fontScale="70000" lnSpcReduction="20000"/>
          </a:bodyPr>
          <a:lstStyle/>
          <a:p>
            <a:pPr lvl="0" algn="just" eaLnBrk="1" hangingPunct="1">
              <a:buClrTx/>
              <a:buSzTx/>
              <a:buFont typeface="Wingdings" pitchFamily="2" charset="2"/>
              <a:buChar char="Ø"/>
            </a:pPr>
            <a:endParaRPr lang="en-US" sz="2400" dirty="0">
              <a:effectLst/>
              <a:cs typeface="Times New Roman" pitchFamily="18" charset="0"/>
            </a:endParaRPr>
          </a:p>
          <a:p>
            <a:pPr algn="just">
              <a:buNone/>
            </a:pPr>
            <a:endParaRPr lang="en-US" sz="2900" dirty="0">
              <a:cs typeface="Times New Roman" pitchFamily="18" charset="0"/>
            </a:endParaRPr>
          </a:p>
          <a:p>
            <a:pPr lvl="0" algn="just">
              <a:buClrTx/>
              <a:buSzTx/>
              <a:buFont typeface="Wingdings" pitchFamily="2" charset="2"/>
              <a:buChar char="Ø"/>
            </a:pPr>
            <a:r>
              <a:rPr lang="en-US" sz="2900" dirty="0"/>
              <a:t>In</a:t>
            </a:r>
            <a:r>
              <a:rPr lang="en-US" sz="2900" dirty="0">
                <a:cs typeface="Times New Roman" pitchFamily="18" charset="0"/>
              </a:rPr>
              <a:t> simplest terms it is a datum which conforms to the laws of physics which says water must flow from higher potential to lower potential.</a:t>
            </a:r>
          </a:p>
          <a:p>
            <a:pPr marL="109728" lvl="0" indent="0" algn="just">
              <a:buClrTx/>
              <a:buSzTx/>
              <a:buNone/>
            </a:pPr>
            <a:endParaRPr lang="en-US" sz="2900" dirty="0">
              <a:cs typeface="Times New Roman" pitchFamily="18" charset="0"/>
            </a:endParaRPr>
          </a:p>
          <a:p>
            <a:pPr lvl="0" algn="just">
              <a:buClrTx/>
              <a:buSzTx/>
              <a:buFont typeface="Wingdings" pitchFamily="2" charset="2"/>
              <a:buChar char="Ø"/>
            </a:pPr>
            <a:r>
              <a:rPr lang="en-US" sz="2900" dirty="0">
                <a:cs typeface="Times New Roman" pitchFamily="18" charset="0"/>
              </a:rPr>
              <a:t>The ease &amp; ability of GNSS </a:t>
            </a:r>
            <a:r>
              <a:rPr lang="en-IN" sz="2900" dirty="0"/>
              <a:t>(</a:t>
            </a:r>
            <a:r>
              <a:rPr lang="en-IN" sz="2900" i="1" dirty="0">
                <a:solidFill>
                  <a:srgbClr val="FF0000"/>
                </a:solidFill>
              </a:rPr>
              <a:t>Global Navigation Satellite System</a:t>
            </a:r>
            <a:r>
              <a:rPr lang="en-IN" sz="2900" dirty="0"/>
              <a:t>) for e.g. </a:t>
            </a:r>
            <a:r>
              <a:rPr lang="en-IN" sz="2900" dirty="0">
                <a:solidFill>
                  <a:srgbClr val="FF0000"/>
                </a:solidFill>
              </a:rPr>
              <a:t>GPS</a:t>
            </a:r>
            <a:r>
              <a:rPr lang="en-US" sz="2900" dirty="0">
                <a:cs typeface="Times New Roman" pitchFamily="18" charset="0"/>
              </a:rPr>
              <a:t> to derive fairly precise and accurate horizontal positions (</a:t>
            </a:r>
            <a:r>
              <a:rPr lang="en-US" sz="2900" dirty="0" err="1">
                <a:cs typeface="Times New Roman" pitchFamily="18" charset="0"/>
              </a:rPr>
              <a:t>x,y</a:t>
            </a:r>
            <a:r>
              <a:rPr lang="en-US" sz="2900" dirty="0">
                <a:cs typeface="Times New Roman" pitchFamily="18" charset="0"/>
              </a:rPr>
              <a:t>) is well known and fully established but derived </a:t>
            </a:r>
            <a:r>
              <a:rPr lang="en-US" sz="2900" dirty="0">
                <a:solidFill>
                  <a:srgbClr val="FF0000"/>
                </a:solidFill>
                <a:cs typeface="Times New Roman" pitchFamily="18" charset="0"/>
              </a:rPr>
              <a:t>ellipsoidal height (h)</a:t>
            </a:r>
            <a:r>
              <a:rPr lang="en-US" sz="2900" dirty="0">
                <a:cs typeface="Times New Roman" pitchFamily="18" charset="0"/>
              </a:rPr>
              <a:t> is not suitable for practical purposes.  </a:t>
            </a:r>
          </a:p>
          <a:p>
            <a:pPr lvl="0" algn="just">
              <a:buClrTx/>
              <a:buSzTx/>
              <a:buFont typeface="Wingdings" pitchFamily="2" charset="2"/>
              <a:buChar char="Ø"/>
            </a:pPr>
            <a:r>
              <a:rPr lang="en-US" sz="2900" dirty="0">
                <a:cs typeface="Times New Roman" pitchFamily="18" charset="0"/>
              </a:rPr>
              <a:t>GPS/GNSS are based on a mathematical Surface called ellipsoid which do not obey the water flow criteria as per the laws of physics. </a:t>
            </a:r>
          </a:p>
          <a:p>
            <a:pPr algn="just">
              <a:buFont typeface="Wingdings" pitchFamily="2" charset="2"/>
              <a:buChar char="Ø"/>
            </a:pPr>
            <a:endParaRPr lang="en-IN" sz="2900" dirty="0"/>
          </a:p>
          <a:p>
            <a:pPr algn="just">
              <a:buFont typeface="Wingdings" pitchFamily="2" charset="2"/>
              <a:buChar char="Ø"/>
            </a:pPr>
            <a:r>
              <a:rPr lang="en-US" sz="2900" dirty="0" err="1"/>
              <a:t>Geoid</a:t>
            </a:r>
            <a:r>
              <a:rPr lang="en-US" sz="2900" dirty="0"/>
              <a:t> Model (</a:t>
            </a:r>
            <a:r>
              <a:rPr lang="en-US" sz="2900" dirty="0">
                <a:solidFill>
                  <a:srgbClr val="FF0000"/>
                </a:solidFill>
              </a:rPr>
              <a:t>N</a:t>
            </a:r>
            <a:r>
              <a:rPr lang="en-US" sz="2900" dirty="0"/>
              <a:t>) relates </a:t>
            </a:r>
            <a:r>
              <a:rPr lang="en-US" sz="2900" b="1" dirty="0">
                <a:solidFill>
                  <a:srgbClr val="FF0000"/>
                </a:solidFill>
              </a:rPr>
              <a:t>GPS / GNSS</a:t>
            </a:r>
            <a:r>
              <a:rPr lang="en-US" sz="2900" dirty="0"/>
              <a:t> derived heights (</a:t>
            </a:r>
            <a:r>
              <a:rPr lang="en-US" sz="2900" dirty="0">
                <a:solidFill>
                  <a:srgbClr val="FF0000"/>
                </a:solidFill>
              </a:rPr>
              <a:t>h</a:t>
            </a:r>
            <a:r>
              <a:rPr lang="en-US" sz="2900" dirty="0"/>
              <a:t>) with </a:t>
            </a:r>
            <a:r>
              <a:rPr lang="en-US" sz="2900" dirty="0" err="1"/>
              <a:t>Orthometric</a:t>
            </a:r>
            <a:r>
              <a:rPr lang="en-US" sz="2900" dirty="0"/>
              <a:t> (Physical) heights (</a:t>
            </a:r>
            <a:r>
              <a:rPr lang="en-US" sz="2900" dirty="0">
                <a:solidFill>
                  <a:srgbClr val="FF0000"/>
                </a:solidFill>
              </a:rPr>
              <a:t>H</a:t>
            </a:r>
            <a:r>
              <a:rPr lang="en-US" sz="2900" dirty="0"/>
              <a:t>) using the relationship </a:t>
            </a:r>
          </a:p>
          <a:p>
            <a:pPr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N = h –H</a:t>
            </a:r>
            <a:endParaRPr lang="en-US" sz="2900" dirty="0"/>
          </a:p>
          <a:p>
            <a:pPr algn="just">
              <a:buFont typeface="Wingdings" pitchFamily="2" charset="2"/>
              <a:buChar char="Ø"/>
            </a:pPr>
            <a:r>
              <a:rPr lang="en-US" sz="2900" i="1" dirty="0">
                <a:solidFill>
                  <a:srgbClr val="000099"/>
                </a:solidFill>
              </a:rPr>
              <a:t>It facilitates direct conversion of ellipsoidal heights in to </a:t>
            </a:r>
            <a:r>
              <a:rPr lang="en-US" sz="2900" i="1" dirty="0" err="1">
                <a:solidFill>
                  <a:srgbClr val="000099"/>
                </a:solidFill>
              </a:rPr>
              <a:t>Orthometric</a:t>
            </a:r>
            <a:r>
              <a:rPr lang="en-US" sz="2900" i="1" dirty="0">
                <a:solidFill>
                  <a:srgbClr val="000099"/>
                </a:solidFill>
              </a:rPr>
              <a:t> heights.</a:t>
            </a:r>
          </a:p>
          <a:p>
            <a:pPr algn="just">
              <a:buFont typeface="Wingdings" pitchFamily="2" charset="2"/>
              <a:buChar char="Ø"/>
            </a:pPr>
            <a:endParaRPr lang="en-US" sz="2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200"/>
            <a:ext cx="7848600" cy="788987"/>
          </a:xfrm>
        </p:spPr>
        <p:txBody>
          <a:bodyPr>
            <a:normAutofit/>
          </a:bodyPr>
          <a:lstStyle/>
          <a:p>
            <a:pPr algn="ctr"/>
            <a:r>
              <a:rPr lang="en-IN" sz="4000" dirty="0" err="1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Geoid</a:t>
            </a:r>
            <a:r>
              <a:rPr lang="en-IN" sz="4000" dirty="0">
                <a:solidFill>
                  <a:srgbClr val="33CC33"/>
                </a:solidFill>
                <a:effectLst/>
                <a:latin typeface="Calibri" pitchFamily="34" charset="0"/>
                <a:cs typeface="Calibri" pitchFamily="34" charset="0"/>
              </a:rPr>
              <a:t> Model</a:t>
            </a:r>
            <a:endParaRPr lang="en-IN" sz="4000" dirty="0">
              <a:solidFill>
                <a:srgbClr val="33CC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3787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14600"/>
            <a:ext cx="3657600" cy="1096962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effectLst/>
              </a:rPr>
              <a:t>Flood Level Marking</a:t>
            </a:r>
            <a:br>
              <a:rPr lang="en-IN" sz="3600" dirty="0">
                <a:solidFill>
                  <a:srgbClr val="002060"/>
                </a:solidFill>
                <a:effectLst/>
              </a:rPr>
            </a:br>
            <a:r>
              <a:rPr lang="en-IN" sz="3600" dirty="0">
                <a:solidFill>
                  <a:srgbClr val="002060"/>
                </a:solidFill>
                <a:effectLst/>
              </a:rPr>
              <a:t>Project, Kerala</a:t>
            </a:r>
            <a:br>
              <a:rPr lang="en-IN" sz="3600" dirty="0">
                <a:solidFill>
                  <a:srgbClr val="002060"/>
                </a:solidFill>
                <a:effectLst/>
              </a:rPr>
            </a:br>
            <a:br>
              <a:rPr lang="en-IN" sz="3600" dirty="0">
                <a:solidFill>
                  <a:srgbClr val="002060"/>
                </a:solidFill>
                <a:effectLst/>
              </a:rPr>
            </a:br>
            <a:r>
              <a:rPr lang="en-IN" sz="3600" dirty="0">
                <a:solidFill>
                  <a:srgbClr val="00B050"/>
                </a:solidFill>
                <a:effectLst/>
              </a:rPr>
              <a:t>[Geoid Model  Development is in progress!!]</a:t>
            </a:r>
            <a:endParaRPr lang="en-US" sz="3600" dirty="0">
              <a:solidFill>
                <a:srgbClr val="00B050"/>
              </a:solidFill>
              <a:effectLst/>
            </a:endParaRPr>
          </a:p>
        </p:txBody>
      </p:sp>
      <p:pic>
        <p:nvPicPr>
          <p:cNvPr id="4" name="Picture 3" descr="kerala 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hri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3999" cy="6553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153400" cy="457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err="1">
                <a:solidFill>
                  <a:srgbClr val="002060"/>
                </a:solidFill>
              </a:rPr>
              <a:t>Tehri</a:t>
            </a:r>
            <a:r>
              <a:rPr lang="en-IN" sz="3600" dirty="0">
                <a:solidFill>
                  <a:srgbClr val="002060"/>
                </a:solidFill>
              </a:rPr>
              <a:t> </a:t>
            </a:r>
            <a:r>
              <a:rPr lang="en-IN" sz="3600" dirty="0" err="1">
                <a:solidFill>
                  <a:srgbClr val="002060"/>
                </a:solidFill>
              </a:rPr>
              <a:t>Garhwal</a:t>
            </a:r>
            <a:r>
              <a:rPr lang="en-IN" sz="3600" dirty="0">
                <a:solidFill>
                  <a:srgbClr val="002060"/>
                </a:solidFill>
              </a:rPr>
              <a:t>, </a:t>
            </a:r>
            <a:r>
              <a:rPr lang="en-IN" sz="3600" dirty="0" err="1">
                <a:solidFill>
                  <a:srgbClr val="002060"/>
                </a:solidFill>
              </a:rPr>
              <a:t>Uttarakhand</a:t>
            </a:r>
            <a:endParaRPr lang="en-IN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495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800" dirty="0"/>
              <a:t>As it is clear that for a </a:t>
            </a:r>
            <a:r>
              <a:rPr lang="en-US" sz="1800" dirty="0">
                <a:solidFill>
                  <a:srgbClr val="FF0000"/>
                </a:solidFill>
              </a:rPr>
              <a:t>large projects </a:t>
            </a:r>
            <a:r>
              <a:rPr lang="en-US" sz="1800" dirty="0"/>
              <a:t>like NHP, NMCG, LSM, </a:t>
            </a:r>
            <a:r>
              <a:rPr lang="en-US" sz="1800" dirty="0" err="1"/>
              <a:t>Swamitva</a:t>
            </a:r>
            <a:r>
              <a:rPr lang="en-US" sz="1800" dirty="0"/>
              <a:t>, etc., the </a:t>
            </a:r>
            <a:r>
              <a:rPr lang="en-US" sz="1800" dirty="0">
                <a:solidFill>
                  <a:srgbClr val="FF0000"/>
                </a:solidFill>
              </a:rPr>
              <a:t>usefulness</a:t>
            </a:r>
            <a:r>
              <a:rPr lang="en-US" sz="1800" dirty="0"/>
              <a:t> of a Geoid Model is </a:t>
            </a:r>
            <a:r>
              <a:rPr lang="en-US" sz="1800" i="1" dirty="0">
                <a:solidFill>
                  <a:srgbClr val="FF0000"/>
                </a:solidFill>
              </a:rPr>
              <a:t>immense</a:t>
            </a:r>
            <a:r>
              <a:rPr lang="en-US" sz="1800" dirty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/>
          </a:p>
          <a:p>
            <a:pPr algn="just">
              <a:buFont typeface="Wingdings" pitchFamily="2" charset="2"/>
              <a:buChar char="Ø"/>
            </a:pPr>
            <a:r>
              <a:rPr lang="en-US" sz="1800" dirty="0"/>
              <a:t>It has been </a:t>
            </a:r>
            <a:r>
              <a:rPr lang="en-US" sz="1800" dirty="0">
                <a:solidFill>
                  <a:srgbClr val="FF0000"/>
                </a:solidFill>
              </a:rPr>
              <a:t>clearly established </a:t>
            </a:r>
            <a:r>
              <a:rPr lang="en-US" sz="1800" dirty="0"/>
              <a:t>that the high resolution data over an area </a:t>
            </a:r>
            <a:r>
              <a:rPr lang="en-US" sz="1800" dirty="0">
                <a:solidFill>
                  <a:srgbClr val="FF0000"/>
                </a:solidFill>
              </a:rPr>
              <a:t>increases the accuracy by nearly 50%</a:t>
            </a:r>
            <a:r>
              <a:rPr lang="en-US" sz="1800" dirty="0"/>
              <a:t> (in case of NHP). 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/>
          </a:p>
          <a:p>
            <a:pPr algn="just">
              <a:buFont typeface="Wingdings" pitchFamily="2" charset="2"/>
              <a:buChar char="Ø"/>
            </a:pPr>
            <a:r>
              <a:rPr lang="en-US" sz="1800" dirty="0"/>
              <a:t>It hugely reduces the </a:t>
            </a:r>
            <a:r>
              <a:rPr lang="en-US" sz="1800" dirty="0">
                <a:solidFill>
                  <a:srgbClr val="FF0000"/>
                </a:solidFill>
              </a:rPr>
              <a:t>COST &amp; TIME </a:t>
            </a:r>
            <a:r>
              <a:rPr lang="en-US" sz="1800" dirty="0"/>
              <a:t>by nearly 75-80%!!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/>
          </a:p>
          <a:p>
            <a:pPr algn="just">
              <a:buFont typeface="Wingdings" pitchFamily="2" charset="2"/>
              <a:buChar char="Ø"/>
            </a:pPr>
            <a:r>
              <a:rPr lang="en-US" sz="1800" dirty="0"/>
              <a:t>It will definitely facilitate GNSS user community to derive </a:t>
            </a:r>
            <a:r>
              <a:rPr lang="en-US" sz="1800" dirty="0">
                <a:solidFill>
                  <a:srgbClr val="FF0000"/>
                </a:solidFill>
              </a:rPr>
              <a:t>Faster &amp; Cheaper</a:t>
            </a:r>
            <a:r>
              <a:rPr lang="en-US" sz="1800" dirty="0"/>
              <a:t> </a:t>
            </a:r>
            <a:r>
              <a:rPr lang="en-US" sz="1800" i="1" dirty="0"/>
              <a:t>Orthometric heights</a:t>
            </a:r>
            <a:r>
              <a:rPr lang="en-US" sz="1800" dirty="0"/>
              <a:t>. 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/>
          </a:p>
          <a:p>
            <a:pPr algn="just">
              <a:buFont typeface="Wingdings" pitchFamily="2" charset="2"/>
              <a:buChar char="Ø"/>
            </a:pPr>
            <a:r>
              <a:rPr lang="en-US" sz="1800" dirty="0"/>
              <a:t>It will be a</a:t>
            </a:r>
            <a:r>
              <a:rPr lang="en-US" sz="1800" i="1" dirty="0">
                <a:solidFill>
                  <a:srgbClr val="FF0000"/>
                </a:solidFill>
              </a:rPr>
              <a:t> boon </a:t>
            </a:r>
            <a:r>
              <a:rPr lang="en-US" sz="1800" dirty="0"/>
              <a:t>for the </a:t>
            </a:r>
            <a:r>
              <a:rPr lang="en-US" sz="1800" dirty="0">
                <a:solidFill>
                  <a:srgbClr val="FF0000"/>
                </a:solidFill>
              </a:rPr>
              <a:t>subsurface investigation &amp; mapping </a:t>
            </a:r>
            <a:r>
              <a:rPr lang="en-US" sz="1800" dirty="0"/>
              <a:t>by providing the </a:t>
            </a:r>
            <a:r>
              <a:rPr lang="en-US" sz="1800" b="1" i="1" dirty="0">
                <a:solidFill>
                  <a:srgbClr val="00B0F0"/>
                </a:solidFill>
              </a:rPr>
              <a:t>accurate Heights in time bound &amp; cost efficient manner</a:t>
            </a:r>
            <a:r>
              <a:rPr lang="en-US" sz="1800" dirty="0"/>
              <a:t>!</a:t>
            </a:r>
          </a:p>
          <a:p>
            <a:pPr algn="just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1775"/>
            <a:ext cx="75438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00CC00"/>
                </a:solidFill>
                <a:effectLst/>
              </a:rPr>
              <a:t>Conclusion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752600"/>
            <a:ext cx="5372100" cy="29225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000099"/>
                </a:solidFill>
              </a:rPr>
              <a:t>Thank you!!</a:t>
            </a:r>
            <a:br>
              <a:rPr lang="en-US" sz="6000" dirty="0">
                <a:solidFill>
                  <a:srgbClr val="000099"/>
                </a:solidFill>
              </a:rPr>
            </a:br>
            <a:br>
              <a:rPr lang="en-US" sz="6000" dirty="0">
                <a:solidFill>
                  <a:srgbClr val="000099"/>
                </a:solidFill>
              </a:rPr>
            </a:br>
            <a:r>
              <a:rPr lang="en-US" sz="6000" dirty="0">
                <a:solidFill>
                  <a:srgbClr val="000099"/>
                </a:solidFill>
              </a:rPr>
              <a:t>Any 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72B8"/>
                </a:solidFill>
              </a:rPr>
              <a:t>Why do we </a:t>
            </a:r>
            <a:r>
              <a:rPr lang="en-US" i="1" dirty="0">
                <a:solidFill>
                  <a:srgbClr val="D60093"/>
                </a:solidFill>
              </a:rPr>
              <a:t>need</a:t>
            </a:r>
            <a:r>
              <a:rPr lang="en-US" i="1" dirty="0">
                <a:solidFill>
                  <a:srgbClr val="0072B8"/>
                </a:solidFill>
              </a:rPr>
              <a:t> a geoid model?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610600" cy="4525963"/>
          </a:xfrm>
        </p:spPr>
        <p:txBody>
          <a:bodyPr/>
          <a:lstStyle/>
          <a:p>
            <a:r>
              <a:rPr lang="en-US" dirty="0"/>
              <a:t>It saves </a:t>
            </a:r>
            <a:r>
              <a:rPr lang="en-US" i="1" dirty="0">
                <a:solidFill>
                  <a:srgbClr val="00FF00"/>
                </a:solidFill>
              </a:rPr>
              <a:t>money </a:t>
            </a:r>
            <a:r>
              <a:rPr lang="en-US" i="1" dirty="0">
                <a:solidFill>
                  <a:srgbClr val="FF0000"/>
                </a:solidFill>
              </a:rPr>
              <a:t>(in </a:t>
            </a:r>
            <a:r>
              <a:rPr lang="en-US" b="1" i="1" dirty="0">
                <a:solidFill>
                  <a:srgbClr val="FF0000"/>
                </a:solidFill>
              </a:rPr>
              <a:t>crores</a:t>
            </a:r>
            <a:r>
              <a:rPr lang="en-US" i="1" dirty="0">
                <a:solidFill>
                  <a:srgbClr val="FF0000"/>
                </a:solidFill>
              </a:rPr>
              <a:t>!!)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It saves time (but nowadays            </a:t>
            </a:r>
            <a:r>
              <a:rPr lang="en-US" b="1" dirty="0"/>
              <a:t>=</a:t>
            </a:r>
            <a:r>
              <a:rPr lang="en-US" dirty="0"/>
              <a:t>               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Additional </a:t>
            </a:r>
            <a:r>
              <a:rPr lang="en-US" b="1" i="1" dirty="0">
                <a:solidFill>
                  <a:srgbClr val="00B050"/>
                </a:solidFill>
              </a:rPr>
              <a:t>scientific and economic uses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Geophysical:  Groundwater, Oil and other subsurface features</a:t>
            </a:r>
          </a:p>
          <a:p>
            <a:pPr lvl="1"/>
            <a:r>
              <a:rPr lang="en-US" dirty="0"/>
              <a:t>Oceanographic: Sea level rise and current modeling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0A682-4DF6-4C89-B542-8749A7654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26" y="2315464"/>
            <a:ext cx="1263490" cy="1263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89753-3753-45BD-9F0E-87FC64A40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r="10258"/>
          <a:stretch/>
        </p:blipFill>
        <p:spPr>
          <a:xfrm>
            <a:off x="7188200" y="2465418"/>
            <a:ext cx="1460116" cy="1113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72B8"/>
                </a:solidFill>
              </a:rPr>
              <a:t>Saving </a:t>
            </a:r>
            <a:r>
              <a:rPr lang="en-US" i="1" dirty="0">
                <a:solidFill>
                  <a:srgbClr val="D60093"/>
                </a:solidFill>
              </a:rPr>
              <a:t>money</a:t>
            </a:r>
            <a:r>
              <a:rPr lang="en-US" i="1" dirty="0">
                <a:solidFill>
                  <a:srgbClr val="0072B8"/>
                </a:solidFill>
              </a:rPr>
              <a:t> with a geoid model</a:t>
            </a:r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geodetic community </a:t>
            </a:r>
            <a:r>
              <a:rPr lang="en-US" b="1" i="1" dirty="0">
                <a:solidFill>
                  <a:srgbClr val="000099"/>
                </a:solidFill>
              </a:rPr>
              <a:t>needs</a:t>
            </a:r>
            <a:r>
              <a:rPr lang="en-US" dirty="0"/>
              <a:t> orthometric heights, H</a:t>
            </a:r>
          </a:p>
          <a:p>
            <a:endParaRPr lang="en-US" dirty="0"/>
          </a:p>
          <a:p>
            <a:r>
              <a:rPr lang="en-US" u="sng" dirty="0"/>
              <a:t>Old way:</a:t>
            </a:r>
            <a:r>
              <a:rPr lang="en-US" dirty="0"/>
              <a:t>  H = H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H (spirit leveling)</a:t>
            </a:r>
          </a:p>
          <a:p>
            <a:pPr lvl="1"/>
            <a:r>
              <a:rPr lang="en-US" dirty="0"/>
              <a:t>Time consuming, 8 person team.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Expensive!!!!!!!!!!!!!!!!!!!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Time Draining!!!!!!!!!!!!!!!!!!!!!!!!!!!!!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u="sng" dirty="0"/>
              <a:t>New way:</a:t>
            </a:r>
            <a:r>
              <a:rPr lang="en-US" dirty="0"/>
              <a:t> H = h - N (GPS &amp; geoid)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Fast, accurate</a:t>
            </a:r>
            <a:r>
              <a:rPr lang="en-US" dirty="0"/>
              <a:t>, 2-3 person team.  </a:t>
            </a:r>
            <a:r>
              <a:rPr lang="en-US" b="1" dirty="0">
                <a:solidFill>
                  <a:srgbClr val="00B050"/>
                </a:solidFill>
              </a:rPr>
              <a:t>Cheap!!!!!!!!!!!!!!!</a:t>
            </a:r>
          </a:p>
          <a:p>
            <a:pPr lvl="1"/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Part of SOI’s National Mandate.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E6B9A-7D9F-4D86-9DC7-9DCF17C31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3" y="2286000"/>
            <a:ext cx="3228107" cy="2774950"/>
          </a:xfrm>
          <a:prstGeom prst="rect">
            <a:avLst/>
          </a:prstGeom>
        </p:spPr>
      </p:pic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72B8"/>
                </a:solidFill>
              </a:rPr>
              <a:t>Saving </a:t>
            </a:r>
            <a:r>
              <a:rPr lang="en-US" i="1" dirty="0">
                <a:solidFill>
                  <a:srgbClr val="D60093"/>
                </a:solidFill>
              </a:rPr>
              <a:t>money</a:t>
            </a:r>
            <a:r>
              <a:rPr lang="en-US" i="1" dirty="0">
                <a:solidFill>
                  <a:srgbClr val="0072B8"/>
                </a:solidFill>
              </a:rPr>
              <a:t> with a geoid model</a:t>
            </a:r>
            <a:endParaRPr lang="en-US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" y="1295400"/>
            <a:ext cx="896112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Lets Consider a typical case:</a:t>
            </a:r>
            <a:endParaRPr lang="en-US" dirty="0"/>
          </a:p>
          <a:p>
            <a:pPr lvl="1"/>
            <a:r>
              <a:rPr lang="en-US" dirty="0"/>
              <a:t>To establish a height control at 4 stations which are 25km (say)  apart (as shown)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Total leveling to be </a:t>
            </a:r>
          </a:p>
          <a:p>
            <a:pPr marL="393192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	done (DT) = 125 km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Approximate cost 8,00,000/-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Approx Time = 1 month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GPS and Geoid: </a:t>
            </a:r>
          </a:p>
          <a:p>
            <a:pPr marL="630936" lvl="2" indent="0">
              <a:buNone/>
            </a:pPr>
            <a:r>
              <a:rPr lang="en-US" b="1" dirty="0">
                <a:solidFill>
                  <a:srgbClr val="FFC000"/>
                </a:solidFill>
              </a:rPr>
              <a:t>Time: 4-5 days /Money: approx. 80,000/-</a:t>
            </a:r>
          </a:p>
          <a:p>
            <a:endParaRPr lang="en-US" dirty="0"/>
          </a:p>
          <a:p>
            <a:r>
              <a:rPr lang="en-US" b="1" dirty="0"/>
              <a:t>                </a:t>
            </a:r>
            <a:r>
              <a:rPr lang="en-US" b="1" i="1" u="sng" dirty="0">
                <a:solidFill>
                  <a:srgbClr val="00CC00"/>
                </a:solidFill>
              </a:rPr>
              <a:t>Savings:  Rs 7,20,000 !!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So, Conservatively it can be said that </a:t>
            </a:r>
            <a:r>
              <a:rPr lang="en-US" b="1" i="1" u="sng" dirty="0" err="1">
                <a:solidFill>
                  <a:srgbClr val="000099"/>
                </a:solidFill>
              </a:rPr>
              <a:t>GPS+Geoid</a:t>
            </a:r>
            <a:r>
              <a:rPr lang="en-US" b="1" i="1" u="sng" dirty="0">
                <a:solidFill>
                  <a:srgbClr val="000099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will save at least 75-80% of both the </a:t>
            </a:r>
            <a:r>
              <a:rPr lang="en-US" b="1" i="1" u="sng" dirty="0">
                <a:solidFill>
                  <a:srgbClr val="000099"/>
                </a:solidFill>
              </a:rPr>
              <a:t>Project cost &amp; Time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C:\Users\SURVEY-3\Desktop\NMCG_GEOID POSTER\final_G_RB\finalgeoid\geoi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03" y="314325"/>
            <a:ext cx="2971749" cy="2057400"/>
          </a:xfrm>
          <a:prstGeom prst="rect">
            <a:avLst/>
          </a:prstGeom>
          <a:noFill/>
        </p:spPr>
      </p:pic>
      <p:pic>
        <p:nvPicPr>
          <p:cNvPr id="3075" name="Picture 3" descr="C:\Users\SURVEY-3\Desktop\NMCG_GEOID POSTER\final_G_RB\finalgeoid\geoid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03" y="2486695"/>
            <a:ext cx="2214563" cy="2264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6" name="Picture 4" descr="C:\Users\SURVEY-3\Desktop\NMCG_GEOID POSTER\final_G_RB\finalgeoid\geoid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403" y="4810126"/>
            <a:ext cx="1509446" cy="2009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7" name="Picture 5" descr="C:\Users\SURVEY-3\Desktop\NMCG_GEOID POSTER\final_G_RB\finalgeoid\geoid_4.png"/>
          <p:cNvPicPr>
            <a:picLocks noChangeAspect="1" noChangeArrowheads="1"/>
          </p:cNvPicPr>
          <p:nvPr/>
        </p:nvPicPr>
        <p:blipFill>
          <a:blip r:embed="rId5" cstate="print"/>
          <a:srcRect l="47303" t="12799" r="12496" b="44148"/>
          <a:stretch>
            <a:fillRect/>
          </a:stretch>
        </p:blipFill>
        <p:spPr bwMode="auto">
          <a:xfrm>
            <a:off x="3807619" y="933450"/>
            <a:ext cx="1633088" cy="1933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9" name="Picture 7" descr="C:\Users\SURVEY-3\Desktop\India_schulung2.jpg"/>
          <p:cNvPicPr>
            <a:picLocks noChangeAspect="1" noChangeArrowheads="1"/>
          </p:cNvPicPr>
          <p:nvPr/>
        </p:nvPicPr>
        <p:blipFill>
          <a:blip r:embed="rId6" cstate="print"/>
          <a:srcRect l="17205" t="15789" r="19467"/>
          <a:stretch>
            <a:fillRect/>
          </a:stretch>
        </p:blipFill>
        <p:spPr bwMode="auto">
          <a:xfrm>
            <a:off x="3214688" y="3790950"/>
            <a:ext cx="1364456" cy="1219200"/>
          </a:xfrm>
          <a:prstGeom prst="rect">
            <a:avLst/>
          </a:prstGeom>
          <a:noFill/>
        </p:spPr>
      </p:pic>
      <p:pic>
        <p:nvPicPr>
          <p:cNvPr id="3080" name="Picture 8" descr="C:\Users\SURVEY-3\Desktop\Agriculture-Drone-Buyers-Guide-flight-plan-for-quadcopter.jpeg"/>
          <p:cNvPicPr>
            <a:picLocks noChangeAspect="1" noChangeArrowheads="1"/>
          </p:cNvPicPr>
          <p:nvPr/>
        </p:nvPicPr>
        <p:blipFill>
          <a:blip r:embed="rId7" cstate="print"/>
          <a:srcRect l="18975" r="13113"/>
          <a:stretch>
            <a:fillRect/>
          </a:stretch>
        </p:blipFill>
        <p:spPr bwMode="auto">
          <a:xfrm>
            <a:off x="3214688" y="5007623"/>
            <a:ext cx="1364456" cy="1498212"/>
          </a:xfrm>
          <a:prstGeom prst="rect">
            <a:avLst/>
          </a:prstGeom>
          <a:noFill/>
        </p:spPr>
      </p:pic>
      <p:pic>
        <p:nvPicPr>
          <p:cNvPr id="3081" name="Picture 9" descr="C:\Users\SURVEY-3\Desktop\LiDAR-1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6516" y="4419600"/>
            <a:ext cx="1562484" cy="1582738"/>
          </a:xfrm>
          <a:prstGeom prst="rect">
            <a:avLst/>
          </a:prstGeom>
          <a:noFill/>
        </p:spPr>
      </p:pic>
      <p:pic>
        <p:nvPicPr>
          <p:cNvPr id="3082" name="Picture 10" descr="C:\Users\SURVEY-3\Desktop\SRT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137" y="2099310"/>
            <a:ext cx="2484863" cy="17808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2514600" y="6488668"/>
            <a:ext cx="3067186" cy="369332"/>
          </a:xfrm>
          <a:prstGeom prst="rect">
            <a:avLst/>
          </a:prstGeom>
          <a:solidFill>
            <a:prstClr val="white">
              <a:alpha val="60000"/>
            </a:prstClr>
          </a:solidFill>
        </p:spPr>
        <p:txBody>
          <a:bodyPr wrap="none">
            <a:spAutoFit/>
          </a:bodyPr>
          <a:lstStyle/>
          <a:p>
            <a:r>
              <a:rPr lang="en-US" dirty="0"/>
              <a:t>Photogrammetric Survey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69465" y="6031468"/>
            <a:ext cx="3236335" cy="369332"/>
          </a:xfrm>
          <a:prstGeom prst="rect">
            <a:avLst/>
          </a:prstGeom>
          <a:solidFill>
            <a:prstClr val="white">
              <a:alpha val="60000"/>
            </a:prst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LiDAR</a:t>
            </a:r>
            <a:r>
              <a:rPr lang="en-US" dirty="0"/>
              <a:t> Topographic Survey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63639" y="3012044"/>
            <a:ext cx="646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+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093244" y="1209676"/>
            <a:ext cx="714375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2343150" y="1828802"/>
            <a:ext cx="1493044" cy="1676399"/>
          </a:xfrm>
          <a:prstGeom prst="bentConnector3">
            <a:avLst>
              <a:gd name="adj1" fmla="val 2799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5400000" flipH="1" flipV="1">
            <a:off x="2706293" y="3151584"/>
            <a:ext cx="1695448" cy="1221584"/>
          </a:xfrm>
          <a:prstGeom prst="bentConnector3">
            <a:avLst>
              <a:gd name="adj1" fmla="val 7415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1650207" y="4610101"/>
            <a:ext cx="1293019" cy="1647825"/>
          </a:xfrm>
          <a:prstGeom prst="bentConnector3">
            <a:avLst>
              <a:gd name="adj1" fmla="val 997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905735" y="5088493"/>
            <a:ext cx="519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OR</a:t>
            </a:r>
          </a:p>
        </p:txBody>
      </p:sp>
      <p:cxnSp>
        <p:nvCxnSpPr>
          <p:cNvPr id="80" name="Elbow Connector 79"/>
          <p:cNvCxnSpPr/>
          <p:nvPr/>
        </p:nvCxnSpPr>
        <p:spPr>
          <a:xfrm>
            <a:off x="5272087" y="1924050"/>
            <a:ext cx="1385888" cy="514350"/>
          </a:xfrm>
          <a:prstGeom prst="bentConnector3">
            <a:avLst>
              <a:gd name="adj1" fmla="val 2680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Left Brace 82"/>
          <p:cNvSpPr/>
          <p:nvPr/>
        </p:nvSpPr>
        <p:spPr>
          <a:xfrm rot="5400000">
            <a:off x="4307086" y="1918694"/>
            <a:ext cx="1019175" cy="3496865"/>
          </a:xfrm>
          <a:prstGeom prst="leftBrace">
            <a:avLst>
              <a:gd name="adj1" fmla="val 8333"/>
              <a:gd name="adj2" fmla="val 256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hape 84"/>
          <p:cNvCxnSpPr>
            <a:stCxn id="83" idx="1"/>
            <a:endCxn id="3082" idx="1"/>
          </p:cNvCxnSpPr>
          <p:nvPr/>
        </p:nvCxnSpPr>
        <p:spPr>
          <a:xfrm rot="5400000" flipH="1" flipV="1">
            <a:off x="6080202" y="2578606"/>
            <a:ext cx="167800" cy="990068"/>
          </a:xfrm>
          <a:prstGeom prst="bentConnector4">
            <a:avLst>
              <a:gd name="adj1" fmla="val 102173"/>
              <a:gd name="adj2" fmla="val 2625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985020" y="506968"/>
            <a:ext cx="161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/>
              <a:t>Geoid</a:t>
            </a:r>
            <a:r>
              <a:rPr lang="en-IN" dirty="0"/>
              <a:t> Model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5770962" y="1447800"/>
            <a:ext cx="337303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IN" sz="1600" dirty="0"/>
              <a:t>Digital Elevation model </a:t>
            </a:r>
            <a:br>
              <a:rPr lang="en-IN" sz="1600" dirty="0"/>
            </a:br>
            <a:r>
              <a:rPr lang="en-IN" sz="1600" dirty="0"/>
              <a:t>(Based on </a:t>
            </a:r>
            <a:r>
              <a:rPr lang="en-IN" sz="1600" dirty="0" err="1"/>
              <a:t>Orthometric</a:t>
            </a:r>
            <a:r>
              <a:rPr lang="en-IN" sz="1600" dirty="0"/>
              <a:t> Height)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8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FB756-733F-4A2D-B2DD-CD4D616CD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5753</TotalTime>
  <Words>1139</Words>
  <Application>Microsoft Office PowerPoint</Application>
  <PresentationFormat>On-screen Show (4:3)</PresentationFormat>
  <Paragraphs>181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Arial Rounded MT Bold</vt:lpstr>
      <vt:lpstr>Calibri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Topics of Discussion</vt:lpstr>
      <vt:lpstr>What is Geoid?</vt:lpstr>
      <vt:lpstr>Geoid Model</vt:lpstr>
      <vt:lpstr>Why do we need a geoid model?</vt:lpstr>
      <vt:lpstr>Saving money with a geoid model</vt:lpstr>
      <vt:lpstr>Saving money with a geoid model</vt:lpstr>
      <vt:lpstr>PowerPoint Presentation</vt:lpstr>
      <vt:lpstr>PowerPoint Presentation</vt:lpstr>
      <vt:lpstr>The many definitions of “height”</vt:lpstr>
      <vt:lpstr>PowerPoint Presentation</vt:lpstr>
      <vt:lpstr>The many definitions of “height”</vt:lpstr>
      <vt:lpstr>The many definitions of “height”</vt:lpstr>
      <vt:lpstr>PowerPoint Presentation</vt:lpstr>
      <vt:lpstr>PowerPoint Presentation</vt:lpstr>
      <vt:lpstr>Geoid Modelling What all we NEED to create a High Resolution Geoid!</vt:lpstr>
      <vt:lpstr>PowerPoint Presentation</vt:lpstr>
      <vt:lpstr>PowerPoint Presentation</vt:lpstr>
      <vt:lpstr>PowerPoint Presentation</vt:lpstr>
      <vt:lpstr> Data Requirement</vt:lpstr>
      <vt:lpstr> Software Requirement</vt:lpstr>
      <vt:lpstr>Data Available with Survey of India</vt:lpstr>
      <vt:lpstr>GCP Network  About 2520 observed GCP points</vt:lpstr>
      <vt:lpstr>PowerPoint Presentation</vt:lpstr>
      <vt:lpstr>Overview of Methodology</vt:lpstr>
      <vt:lpstr>Process Flow Chart</vt:lpstr>
      <vt:lpstr>PowerPoint Presentation</vt:lpstr>
      <vt:lpstr>PowerPoint Presentation</vt:lpstr>
      <vt:lpstr>PowerPoint Presentation</vt:lpstr>
      <vt:lpstr>PowerPoint Presentation</vt:lpstr>
      <vt:lpstr>UP Geoid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Comparision Between IndGeoid  &amp;  EGM2008</vt:lpstr>
      <vt:lpstr>3D View</vt:lpstr>
      <vt:lpstr>Ongoing Projects</vt:lpstr>
      <vt:lpstr>Flood Level Marking Project, Kerala  [Geoid Model  Development is in progress!!]</vt:lpstr>
      <vt:lpstr>PowerPoint Presentation</vt:lpstr>
      <vt:lpstr>Conclusion</vt:lpstr>
      <vt:lpstr>Thank you!!  Any Questions?</vt:lpstr>
    </vt:vector>
  </TitlesOfParts>
  <Company>71 Party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 MEASUREMENT, FIELD PROCEDURE AND TECHNIQUES</dc:title>
  <dc:creator>Misal R Srivastava</dc:creator>
  <cp:lastModifiedBy>Misal_R_Srivastava</cp:lastModifiedBy>
  <cp:revision>503</cp:revision>
  <dcterms:created xsi:type="dcterms:W3CDTF">2005-05-05T06:53:16Z</dcterms:created>
  <dcterms:modified xsi:type="dcterms:W3CDTF">2021-05-18T04:03:28Z</dcterms:modified>
</cp:coreProperties>
</file>